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9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 para editar título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julio 13,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julio 13,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 para editar título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julio 13,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 para editar título</a:t>
            </a:r>
            <a:endParaRPr lang="en-US"/>
          </a:p>
        </p:txBody>
      </p:sp>
      <p:sp>
        <p:nvSpPr>
          <p:cNvPr id="3" name="Content Placeholder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julio 13,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 para editar título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Haga clic para modificar el estilo de texto del patrón</a:t>
            </a:r>
          </a:p>
        </p:txBody>
      </p:sp>
      <p:sp>
        <p:nvSpPr>
          <p:cNvPr id="4" name="Date Placeholder 3"/>
          <p:cNvSpPr>
            <a:spLocks noGrp="1"/>
          </p:cNvSpPr>
          <p:nvPr>
            <p:ph type="dt" sz="half" idx="10"/>
          </p:nvPr>
        </p:nvSpPr>
        <p:spPr/>
        <p:txBody>
          <a:bodyPr/>
          <a:lstStyle/>
          <a:p>
            <a:fld id="{647D2193-4505-4A75-99BB-880C6989A757}" type="datetime4">
              <a:rPr lang="en-US" smtClean="0"/>
              <a:pPr/>
              <a:t>julio 13,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julio 13,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‹Nr.›</a:t>
            </a:fld>
            <a:endParaRPr lang="en-US"/>
          </a:p>
        </p:txBody>
      </p:sp>
      <p:sp>
        <p:nvSpPr>
          <p:cNvPr id="8" name="Title 7"/>
          <p:cNvSpPr>
            <a:spLocks noGrp="1"/>
          </p:cNvSpPr>
          <p:nvPr>
            <p:ph type="title"/>
          </p:nvPr>
        </p:nvSpPr>
        <p:spPr/>
        <p:txBody>
          <a:bodyPr/>
          <a:lstStyle/>
          <a:p>
            <a:r>
              <a:rPr lang="en-US" smtClean="0"/>
              <a:t>Clic para editar título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 para editar título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julio 13,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 para editar título</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julio 13,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julio 13,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 para editar título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Haga clic para modificar el estilo de texto del patrón</a:t>
            </a:r>
          </a:p>
        </p:txBody>
      </p:sp>
      <p:sp>
        <p:nvSpPr>
          <p:cNvPr id="5" name="Date Placeholder 4"/>
          <p:cNvSpPr>
            <a:spLocks noGrp="1"/>
          </p:cNvSpPr>
          <p:nvPr>
            <p:ph type="dt" sz="half" idx="10"/>
          </p:nvPr>
        </p:nvSpPr>
        <p:spPr/>
        <p:txBody>
          <a:bodyPr/>
          <a:lstStyle/>
          <a:p>
            <a:fld id="{DC7EAB0C-2220-4D0E-A0DD-DB7FA0F742F4}" type="datetime4">
              <a:rPr lang="en-US" smtClean="0"/>
              <a:pPr/>
              <a:t>julio 13, 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Arrastre la imagen al marcador de posición o haga clic en el icono para agregar</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 para editar título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Date Placeholder 4"/>
          <p:cNvSpPr>
            <a:spLocks noGrp="1"/>
          </p:cNvSpPr>
          <p:nvPr>
            <p:ph type="dt" sz="half" idx="10"/>
          </p:nvPr>
        </p:nvSpPr>
        <p:spPr/>
        <p:txBody>
          <a:bodyPr/>
          <a:lstStyle/>
          <a:p>
            <a:fld id="{E3416D63-31BF-4B94-B6C5-E20B2C63F515}" type="datetime4">
              <a:rPr lang="en-US" smtClean="0"/>
              <a:pPr/>
              <a:t>julio 13,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 para editar título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julio 13, 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err="1" smtClean="0"/>
              <a:t>The</a:t>
            </a:r>
            <a:r>
              <a:rPr lang="es-ES" dirty="0" smtClean="0"/>
              <a:t> </a:t>
            </a:r>
            <a:r>
              <a:rPr lang="es-ES" dirty="0" err="1" smtClean="0"/>
              <a:t>language</a:t>
            </a:r>
            <a:r>
              <a:rPr lang="es-ES" dirty="0" smtClean="0"/>
              <a:t> of </a:t>
            </a:r>
            <a:r>
              <a:rPr lang="es-ES" dirty="0" err="1" smtClean="0"/>
              <a:t>poetry</a:t>
            </a:r>
            <a:endParaRPr lang="es-ES" dirty="0"/>
          </a:p>
        </p:txBody>
      </p:sp>
      <p:sp>
        <p:nvSpPr>
          <p:cNvPr id="3" name="Subtítulo 2"/>
          <p:cNvSpPr>
            <a:spLocks noGrp="1"/>
          </p:cNvSpPr>
          <p:nvPr>
            <p:ph type="subTitle" idx="1"/>
          </p:nvPr>
        </p:nvSpPr>
        <p:spPr/>
        <p:txBody>
          <a:bodyPr/>
          <a:lstStyle/>
          <a:p>
            <a:r>
              <a:rPr lang="es-ES" dirty="0" err="1" smtClean="0"/>
              <a:t>Tier</a:t>
            </a:r>
            <a:r>
              <a:rPr lang="es-ES" dirty="0" smtClean="0"/>
              <a:t> 3 </a:t>
            </a:r>
            <a:r>
              <a:rPr lang="es-ES" dirty="0" err="1" smtClean="0"/>
              <a:t>vocabulary</a:t>
            </a:r>
            <a:endParaRPr lang="es-ES" dirty="0"/>
          </a:p>
        </p:txBody>
      </p:sp>
    </p:spTree>
    <p:extLst>
      <p:ext uri="{BB962C8B-B14F-4D97-AF65-F5344CB8AC3E}">
        <p14:creationId xmlns:p14="http://schemas.microsoft.com/office/powerpoint/2010/main" val="281798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246976"/>
            <a:ext cx="7520940" cy="4433501"/>
          </a:xfrm>
        </p:spPr>
        <p:txBody>
          <a:bodyPr>
            <a:normAutofit/>
          </a:bodyPr>
          <a:lstStyle/>
          <a:p>
            <a:r>
              <a:rPr lang="es-ES" sz="2800" dirty="0" err="1" smtClean="0"/>
              <a:t>Paradox</a:t>
            </a:r>
            <a:r>
              <a:rPr lang="es-ES" sz="2800" dirty="0" smtClean="0"/>
              <a:t>- as a figure of </a:t>
            </a:r>
            <a:r>
              <a:rPr lang="es-ES" sz="2800" dirty="0" err="1" smtClean="0"/>
              <a:t>speech</a:t>
            </a:r>
            <a:r>
              <a:rPr lang="es-ES" sz="2800" dirty="0" smtClean="0"/>
              <a:t> </a:t>
            </a:r>
            <a:r>
              <a:rPr lang="en-US" sz="2800" dirty="0"/>
              <a:t>it is a seemingly self-contradictory phrase or concept that illuminates a truth</a:t>
            </a:r>
            <a:r>
              <a:rPr lang="en-US" sz="2800" dirty="0" smtClean="0"/>
              <a:t>.</a:t>
            </a:r>
          </a:p>
          <a:p>
            <a:endParaRPr lang="en-US" sz="2800" dirty="0"/>
          </a:p>
          <a:p>
            <a:r>
              <a:rPr lang="da-DK" sz="2800" dirty="0"/>
              <a:t>For </a:t>
            </a:r>
            <a:r>
              <a:rPr lang="da-DK" sz="2800" dirty="0" err="1"/>
              <a:t>instance</a:t>
            </a:r>
            <a:r>
              <a:rPr lang="da-DK" sz="2800" dirty="0"/>
              <a:t>, Wallace Stevens, in </a:t>
            </a:r>
            <a:r>
              <a:rPr lang="da-DK" sz="2800" dirty="0" smtClean="0"/>
              <a:t>”The </a:t>
            </a:r>
            <a:r>
              <a:rPr lang="da-DK" sz="2800" dirty="0" err="1" smtClean="0"/>
              <a:t>Snow</a:t>
            </a:r>
            <a:r>
              <a:rPr lang="da-DK" sz="2800" dirty="0" smtClean="0"/>
              <a:t> Man,” </a:t>
            </a:r>
            <a:r>
              <a:rPr lang="en-US" sz="2800" dirty="0"/>
              <a:t>describes the “Nothing that is not there and the nothing that is.”</a:t>
            </a:r>
            <a:endParaRPr lang="es-ES" sz="2800" dirty="0"/>
          </a:p>
        </p:txBody>
      </p:sp>
    </p:spTree>
    <p:extLst>
      <p:ext uri="{BB962C8B-B14F-4D97-AF65-F5344CB8AC3E}">
        <p14:creationId xmlns:p14="http://schemas.microsoft.com/office/powerpoint/2010/main" val="188160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94054"/>
            <a:ext cx="7520940" cy="4710188"/>
          </a:xfrm>
        </p:spPr>
        <p:txBody>
          <a:bodyPr/>
          <a:lstStyle/>
          <a:p>
            <a:r>
              <a:rPr lang="es-ES" sz="2800" dirty="0"/>
              <a:t>j</a:t>
            </a:r>
            <a:r>
              <a:rPr lang="fr-FR" sz="2800" dirty="0" err="1" smtClean="0"/>
              <a:t>uxtaposition</a:t>
            </a:r>
            <a:r>
              <a:rPr lang="fr-FR" sz="2800" dirty="0" smtClean="0"/>
              <a:t>- </a:t>
            </a:r>
            <a:r>
              <a:rPr lang="en-US" sz="2800" dirty="0"/>
              <a:t>the fact of two things being seen or placed close together with contrasting effect.</a:t>
            </a:r>
            <a:endParaRPr lang="fr-FR" sz="2800" dirty="0"/>
          </a:p>
          <a:p>
            <a:endParaRPr lang="es-ES" dirty="0" smtClean="0"/>
          </a:p>
          <a:p>
            <a:r>
              <a:rPr lang="en-US" sz="2800" dirty="0"/>
              <a:t>Do not go gentle into that good night</a:t>
            </a:r>
            <a:r>
              <a:rPr lang="en-US" sz="2800" dirty="0" smtClean="0"/>
              <a:t>,</a:t>
            </a:r>
          </a:p>
          <a:p>
            <a:r>
              <a:rPr lang="en-US" sz="2800" dirty="0" smtClean="0"/>
              <a:t>Old </a:t>
            </a:r>
            <a:r>
              <a:rPr lang="en-US" sz="2800" dirty="0"/>
              <a:t>age should burn and rave at close of day</a:t>
            </a:r>
            <a:r>
              <a:rPr lang="en-US" sz="2800" dirty="0" smtClean="0"/>
              <a:t>;</a:t>
            </a:r>
          </a:p>
          <a:p>
            <a:r>
              <a:rPr lang="en-US" sz="2800" dirty="0" smtClean="0"/>
              <a:t>Rage</a:t>
            </a:r>
            <a:r>
              <a:rPr lang="en-US" sz="2800" dirty="0"/>
              <a:t>, rage against the dying of the light.</a:t>
            </a:r>
          </a:p>
          <a:p>
            <a:endParaRPr lang="es-ES" dirty="0" smtClean="0"/>
          </a:p>
          <a:p>
            <a:r>
              <a:rPr lang="es-ES" sz="2800" dirty="0" smtClean="0"/>
              <a:t>-</a:t>
            </a:r>
            <a:r>
              <a:rPr lang="es-ES" sz="2800" dirty="0" err="1" smtClean="0"/>
              <a:t>from</a:t>
            </a:r>
            <a:r>
              <a:rPr lang="es-ES" sz="2800" dirty="0" smtClean="0"/>
              <a:t> “Do </a:t>
            </a:r>
            <a:r>
              <a:rPr lang="es-ES" sz="2800" dirty="0" err="1" smtClean="0"/>
              <a:t>not</a:t>
            </a:r>
            <a:r>
              <a:rPr lang="es-ES" sz="2800" dirty="0" smtClean="0"/>
              <a:t> </a:t>
            </a:r>
            <a:r>
              <a:rPr lang="es-ES" sz="2800" dirty="0" err="1" smtClean="0"/>
              <a:t>go</a:t>
            </a:r>
            <a:r>
              <a:rPr lang="es-ES" sz="2800" dirty="0" smtClean="0"/>
              <a:t> </a:t>
            </a:r>
            <a:r>
              <a:rPr lang="es-ES" sz="2800" dirty="0" err="1" smtClean="0"/>
              <a:t>gentle</a:t>
            </a:r>
            <a:r>
              <a:rPr lang="es-ES" sz="2800" dirty="0" smtClean="0"/>
              <a:t> </a:t>
            </a:r>
            <a:r>
              <a:rPr lang="es-ES" sz="2800" dirty="0" err="1" smtClean="0"/>
              <a:t>into</a:t>
            </a:r>
            <a:r>
              <a:rPr lang="es-ES" sz="2800" dirty="0" smtClean="0"/>
              <a:t> </a:t>
            </a:r>
            <a:r>
              <a:rPr lang="es-ES" sz="2800" dirty="0" err="1" smtClean="0"/>
              <a:t>that</a:t>
            </a:r>
            <a:r>
              <a:rPr lang="es-ES" sz="2800" dirty="0" smtClean="0"/>
              <a:t> </a:t>
            </a:r>
            <a:r>
              <a:rPr lang="es-ES" sz="2800" dirty="0" err="1" smtClean="0"/>
              <a:t>good</a:t>
            </a:r>
            <a:r>
              <a:rPr lang="es-ES" sz="2800" dirty="0" smtClean="0"/>
              <a:t> </a:t>
            </a:r>
            <a:r>
              <a:rPr lang="es-ES" sz="2800" dirty="0" err="1" smtClean="0"/>
              <a:t>night</a:t>
            </a:r>
            <a:r>
              <a:rPr lang="es-ES" sz="2800" dirty="0" smtClean="0"/>
              <a:t>” </a:t>
            </a:r>
            <a:r>
              <a:rPr lang="es-ES" sz="2800" dirty="0" err="1" smtClean="0"/>
              <a:t>by</a:t>
            </a:r>
            <a:r>
              <a:rPr lang="es-ES" sz="2800" dirty="0" smtClean="0"/>
              <a:t> </a:t>
            </a:r>
            <a:r>
              <a:rPr lang="tr-TR" sz="2800" dirty="0"/>
              <a:t>Dylan Thomas</a:t>
            </a:r>
            <a:endParaRPr lang="es-ES" sz="2800" dirty="0"/>
          </a:p>
        </p:txBody>
      </p:sp>
    </p:spTree>
    <p:extLst>
      <p:ext uri="{BB962C8B-B14F-4D97-AF65-F5344CB8AC3E}">
        <p14:creationId xmlns:p14="http://schemas.microsoft.com/office/powerpoint/2010/main" val="1646923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41129"/>
            <a:ext cx="7520940" cy="4957165"/>
          </a:xfrm>
        </p:spPr>
        <p:txBody>
          <a:bodyPr>
            <a:normAutofit fontScale="92500" lnSpcReduction="10000"/>
          </a:bodyPr>
          <a:lstStyle/>
          <a:p>
            <a:r>
              <a:rPr lang="es-ES" sz="2800" dirty="0"/>
              <a:t>e</a:t>
            </a:r>
            <a:r>
              <a:rPr lang="en-US" sz="2800" dirty="0" err="1" smtClean="0"/>
              <a:t>njambment</a:t>
            </a:r>
            <a:r>
              <a:rPr lang="en-US" sz="2800" dirty="0" smtClean="0"/>
              <a:t>- the </a:t>
            </a:r>
            <a:r>
              <a:rPr lang="en-US" sz="2800" dirty="0"/>
              <a:t>running-over of a sentence or phrase from one poetic line to the next, without terminal punctuation; the opposite </a:t>
            </a:r>
            <a:r>
              <a:rPr lang="en-US" sz="2800" dirty="0" smtClean="0"/>
              <a:t>of end-stopped.</a:t>
            </a:r>
          </a:p>
          <a:p>
            <a:r>
              <a:rPr lang="en-US" sz="2800" dirty="0" smtClean="0"/>
              <a:t>the </a:t>
            </a:r>
            <a:r>
              <a:rPr lang="en-US" sz="2800" dirty="0"/>
              <a:t>back </a:t>
            </a:r>
            <a:r>
              <a:rPr lang="en-US" sz="2800" dirty="0" smtClean="0"/>
              <a:t>wings</a:t>
            </a:r>
          </a:p>
          <a:p>
            <a:r>
              <a:rPr lang="en-US" sz="2800" dirty="0" smtClean="0"/>
              <a:t>of the</a:t>
            </a:r>
          </a:p>
          <a:p>
            <a:endParaRPr lang="en-US" sz="2800" dirty="0" smtClean="0"/>
          </a:p>
          <a:p>
            <a:r>
              <a:rPr lang="en-US" sz="2800" dirty="0" smtClean="0"/>
              <a:t>hospital where</a:t>
            </a:r>
            <a:endParaRPr lang="en-US" sz="2800" dirty="0"/>
          </a:p>
          <a:p>
            <a:r>
              <a:rPr lang="en-US" sz="2800" dirty="0" smtClean="0"/>
              <a:t>nothing</a:t>
            </a:r>
          </a:p>
          <a:p>
            <a:endParaRPr lang="es-ES" sz="2800" dirty="0" smtClean="0"/>
          </a:p>
          <a:p>
            <a:r>
              <a:rPr lang="es-ES" sz="2800" dirty="0" smtClean="0"/>
              <a:t>-</a:t>
            </a:r>
            <a:r>
              <a:rPr lang="es-ES" sz="2800" dirty="0" err="1" smtClean="0"/>
              <a:t>from</a:t>
            </a:r>
            <a:r>
              <a:rPr lang="es-ES" sz="2800" dirty="0" smtClean="0"/>
              <a:t> “</a:t>
            </a:r>
            <a:r>
              <a:rPr lang="es-ES" sz="2800" dirty="0" err="1" smtClean="0"/>
              <a:t>Between</a:t>
            </a:r>
            <a:r>
              <a:rPr lang="es-ES" sz="2800" dirty="0" smtClean="0"/>
              <a:t> </a:t>
            </a:r>
            <a:r>
              <a:rPr lang="es-ES" sz="2800" dirty="0" err="1" smtClean="0"/>
              <a:t>Walls</a:t>
            </a:r>
            <a:r>
              <a:rPr lang="es-ES" sz="2800" dirty="0" smtClean="0"/>
              <a:t>,” </a:t>
            </a:r>
            <a:r>
              <a:rPr lang="es-ES" sz="2800" dirty="0" err="1" smtClean="0"/>
              <a:t>by</a:t>
            </a:r>
            <a:r>
              <a:rPr lang="es-ES" sz="2800" dirty="0" smtClean="0"/>
              <a:t> William Carlos Williams</a:t>
            </a:r>
            <a:endParaRPr lang="es-ES" sz="2800" dirty="0"/>
          </a:p>
        </p:txBody>
      </p:sp>
    </p:spTree>
    <p:extLst>
      <p:ext uri="{BB962C8B-B14F-4D97-AF65-F5344CB8AC3E}">
        <p14:creationId xmlns:p14="http://schemas.microsoft.com/office/powerpoint/2010/main" val="29591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211694"/>
            <a:ext cx="7520940" cy="4468783"/>
          </a:xfrm>
        </p:spPr>
        <p:txBody>
          <a:bodyPr>
            <a:normAutofit/>
          </a:bodyPr>
          <a:lstStyle/>
          <a:p>
            <a:r>
              <a:rPr lang="es-ES" sz="2800" dirty="0" err="1" smtClean="0"/>
              <a:t>Rythym</a:t>
            </a:r>
            <a:r>
              <a:rPr lang="es-ES" sz="2800" dirty="0" smtClean="0"/>
              <a:t>- </a:t>
            </a:r>
            <a:r>
              <a:rPr lang="en-US" sz="2800" dirty="0"/>
              <a:t>An audible pattern in verse established by the intervals between stressed syllables</a:t>
            </a:r>
            <a:r>
              <a:rPr lang="en-US" sz="2800" dirty="0" smtClean="0"/>
              <a:t>.</a:t>
            </a:r>
          </a:p>
          <a:p>
            <a:endParaRPr lang="en-US" sz="2800" dirty="0"/>
          </a:p>
          <a:p>
            <a:r>
              <a:rPr lang="en-US" sz="2400" dirty="0"/>
              <a:t>Out of the cradle endlessly rocking, </a:t>
            </a:r>
          </a:p>
          <a:p>
            <a:r>
              <a:rPr lang="en-US" sz="2400" dirty="0"/>
              <a:t>Out of the mocking-bird’s throat, the musical shuttle, </a:t>
            </a:r>
          </a:p>
          <a:p>
            <a:r>
              <a:rPr lang="en-US" sz="2400" dirty="0"/>
              <a:t>Out of the Ninth-month </a:t>
            </a:r>
            <a:r>
              <a:rPr lang="en-US" sz="2400" dirty="0" smtClean="0"/>
              <a:t>midnight,</a:t>
            </a:r>
          </a:p>
          <a:p>
            <a:endParaRPr lang="en-US" sz="2400" dirty="0"/>
          </a:p>
          <a:p>
            <a:r>
              <a:rPr lang="es-ES" sz="2400" dirty="0" smtClean="0"/>
              <a:t>-Walt </a:t>
            </a:r>
            <a:r>
              <a:rPr lang="es-ES" sz="2400" dirty="0" err="1" smtClean="0"/>
              <a:t>Whitman</a:t>
            </a:r>
            <a:endParaRPr lang="en-US" sz="2400" dirty="0"/>
          </a:p>
        </p:txBody>
      </p:sp>
    </p:spTree>
    <p:extLst>
      <p:ext uri="{BB962C8B-B14F-4D97-AF65-F5344CB8AC3E}">
        <p14:creationId xmlns:p14="http://schemas.microsoft.com/office/powerpoint/2010/main" val="186600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60996"/>
            <a:ext cx="7520940" cy="4519481"/>
          </a:xfrm>
        </p:spPr>
        <p:txBody>
          <a:bodyPr>
            <a:noAutofit/>
          </a:bodyPr>
          <a:lstStyle/>
          <a:p>
            <a:r>
              <a:rPr lang="es-ES" sz="2800" dirty="0" err="1"/>
              <a:t>i</a:t>
            </a:r>
            <a:r>
              <a:rPr lang="es-ES" sz="2800" dirty="0" err="1" smtClean="0"/>
              <a:t>nternal</a:t>
            </a:r>
            <a:r>
              <a:rPr lang="es-ES" sz="2800" dirty="0" smtClean="0"/>
              <a:t> </a:t>
            </a:r>
            <a:r>
              <a:rPr lang="es-ES" sz="2800" dirty="0" err="1" smtClean="0"/>
              <a:t>rhyme</a:t>
            </a:r>
            <a:r>
              <a:rPr lang="es-ES" sz="2800" dirty="0" smtClean="0"/>
              <a:t>-</a:t>
            </a:r>
          </a:p>
          <a:p>
            <a:r>
              <a:rPr lang="en-US" sz="2800" dirty="0" smtClean="0"/>
              <a:t>Two </a:t>
            </a:r>
            <a:r>
              <a:rPr lang="en-US" sz="2800" dirty="0"/>
              <a:t>or more rhyming words occur within the same </a:t>
            </a:r>
            <a:r>
              <a:rPr lang="en-US" sz="2800" dirty="0" smtClean="0"/>
              <a:t>line.</a:t>
            </a:r>
            <a:endParaRPr lang="en-US" sz="2800" dirty="0"/>
          </a:p>
          <a:p>
            <a:r>
              <a:rPr lang="en-US" sz="2800" dirty="0"/>
              <a:t>Two or more rhyming words will appear in the middle of two separate lines or sometimes in </a:t>
            </a:r>
            <a:r>
              <a:rPr lang="en-US" sz="2800" dirty="0" smtClean="0"/>
              <a:t>more.</a:t>
            </a:r>
            <a:endParaRPr lang="en-US" sz="2800" dirty="0"/>
          </a:p>
          <a:p>
            <a:r>
              <a:rPr lang="en-US" sz="2800" dirty="0"/>
              <a:t>A word at the end of a line rhymes with one or more in the middle of the following </a:t>
            </a:r>
            <a:r>
              <a:rPr lang="en-US" sz="2800" dirty="0" smtClean="0"/>
              <a:t>line.</a:t>
            </a:r>
            <a:endParaRPr lang="en-US" sz="2800" dirty="0"/>
          </a:p>
          <a:p>
            <a:r>
              <a:rPr lang="en-US" sz="2800" dirty="0" smtClean="0"/>
              <a:t>	</a:t>
            </a:r>
            <a:r>
              <a:rPr lang="en-US" sz="2400" dirty="0" smtClean="0"/>
              <a:t>“</a:t>
            </a:r>
            <a:r>
              <a:rPr lang="en-US" sz="2400" dirty="0"/>
              <a:t>I </a:t>
            </a:r>
            <a:r>
              <a:rPr lang="en-US" sz="2400" dirty="0" err="1"/>
              <a:t>ain’t</a:t>
            </a:r>
            <a:r>
              <a:rPr lang="en-US" sz="2400" dirty="0"/>
              <a:t> happy no </a:t>
            </a:r>
            <a:r>
              <a:rPr lang="en-US" sz="2400" dirty="0" err="1"/>
              <a:t>mo</a:t>
            </a:r>
            <a:r>
              <a:rPr lang="en-US" sz="2400" dirty="0"/>
              <a:t>’</a:t>
            </a:r>
          </a:p>
          <a:p>
            <a:r>
              <a:rPr lang="en-US" sz="2400" dirty="0"/>
              <a:t>       And I wish that I had died</a:t>
            </a:r>
            <a:r>
              <a:rPr lang="en-US" sz="2400" dirty="0" smtClean="0"/>
              <a:t>.”</a:t>
            </a:r>
          </a:p>
          <a:p>
            <a:r>
              <a:rPr lang="en-US" sz="2400" dirty="0" smtClean="0"/>
              <a:t>-from “The Weary Blues” by Langston Hughes (internal rhyme)</a:t>
            </a:r>
          </a:p>
        </p:txBody>
      </p:sp>
    </p:spTree>
    <p:extLst>
      <p:ext uri="{BB962C8B-B14F-4D97-AF65-F5344CB8AC3E}">
        <p14:creationId xmlns:p14="http://schemas.microsoft.com/office/powerpoint/2010/main" val="2887175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0"/>
            <a:ext cx="7520940" cy="5044554"/>
          </a:xfrm>
        </p:spPr>
        <p:txBody>
          <a:bodyPr>
            <a:normAutofit/>
          </a:bodyPr>
          <a:lstStyle/>
          <a:p>
            <a:r>
              <a:rPr lang="en-US" sz="2800" dirty="0" smtClean="0"/>
              <a:t>Tone: The </a:t>
            </a:r>
            <a:r>
              <a:rPr lang="en-US" sz="2800" dirty="0"/>
              <a:t>poet’s attitude toward the poem’s speaker, reader, and subject matter, as interpreted by the reader. Often described as a “mood” that pervades the experience of reading the poem, it is created by the poem’s vocabulary</a:t>
            </a:r>
            <a:r>
              <a:rPr lang="en-US" sz="2800" dirty="0" smtClean="0"/>
              <a:t>, metrical </a:t>
            </a:r>
            <a:r>
              <a:rPr lang="en-US" sz="2800" dirty="0"/>
              <a:t>regularity or irregularity, syntax, use </a:t>
            </a:r>
            <a:r>
              <a:rPr lang="en-US" sz="2800" dirty="0" smtClean="0"/>
              <a:t>of </a:t>
            </a:r>
            <a:r>
              <a:rPr lang="en-US" sz="2800" dirty="0" smtClean="0"/>
              <a:t>figurative </a:t>
            </a:r>
            <a:r>
              <a:rPr lang="en-US" sz="2800" dirty="0" smtClean="0"/>
              <a:t>language and rhyme.</a:t>
            </a:r>
            <a:endParaRPr lang="es-ES" sz="2800" dirty="0"/>
          </a:p>
        </p:txBody>
      </p:sp>
    </p:spTree>
    <p:extLst>
      <p:ext uri="{BB962C8B-B14F-4D97-AF65-F5344CB8AC3E}">
        <p14:creationId xmlns:p14="http://schemas.microsoft.com/office/powerpoint/2010/main" val="1996003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232550"/>
            <a:ext cx="7520940" cy="4447927"/>
          </a:xfrm>
        </p:spPr>
        <p:txBody>
          <a:bodyPr/>
          <a:lstStyle/>
          <a:p>
            <a:r>
              <a:rPr lang="es-ES" sz="2800" dirty="0" err="1"/>
              <a:t>s</a:t>
            </a:r>
            <a:r>
              <a:rPr lang="es-ES" sz="2800" dirty="0" err="1" smtClean="0"/>
              <a:t>etting</a:t>
            </a:r>
            <a:r>
              <a:rPr lang="es-ES" sz="2800" dirty="0" smtClean="0"/>
              <a:t>- </a:t>
            </a:r>
            <a:r>
              <a:rPr lang="es-ES" sz="2800" dirty="0" err="1" smtClean="0"/>
              <a:t>where</a:t>
            </a:r>
            <a:r>
              <a:rPr lang="es-ES" sz="2800" dirty="0" smtClean="0"/>
              <a:t> and </a:t>
            </a:r>
            <a:r>
              <a:rPr lang="es-ES" sz="2800" dirty="0" err="1" smtClean="0"/>
              <a:t>when</a:t>
            </a:r>
            <a:r>
              <a:rPr lang="es-ES" sz="2800" dirty="0" smtClean="0"/>
              <a:t> </a:t>
            </a:r>
            <a:r>
              <a:rPr lang="es-ES" sz="2800" dirty="0" err="1" smtClean="0"/>
              <a:t>the</a:t>
            </a:r>
            <a:r>
              <a:rPr lang="es-ES" sz="2800" dirty="0" smtClean="0"/>
              <a:t> </a:t>
            </a:r>
            <a:r>
              <a:rPr lang="es-ES" sz="2800" dirty="0" err="1" smtClean="0"/>
              <a:t>poem</a:t>
            </a:r>
            <a:r>
              <a:rPr lang="es-ES" sz="2800" dirty="0" smtClean="0"/>
              <a:t> </a:t>
            </a:r>
            <a:r>
              <a:rPr lang="es-ES" sz="2800" dirty="0" err="1" smtClean="0"/>
              <a:t>takes</a:t>
            </a:r>
            <a:r>
              <a:rPr lang="es-ES" sz="2800" dirty="0" smtClean="0"/>
              <a:t> place. </a:t>
            </a:r>
            <a:r>
              <a:rPr lang="es-ES" sz="2800" dirty="0" err="1" smtClean="0"/>
              <a:t>The</a:t>
            </a:r>
            <a:r>
              <a:rPr lang="es-ES" sz="2800" dirty="0" smtClean="0"/>
              <a:t> </a:t>
            </a:r>
            <a:r>
              <a:rPr lang="es-ES" sz="2800" dirty="0" err="1" smtClean="0"/>
              <a:t>circumstances</a:t>
            </a:r>
            <a:r>
              <a:rPr lang="es-ES" sz="2800" dirty="0" smtClean="0"/>
              <a:t> of </a:t>
            </a:r>
            <a:r>
              <a:rPr lang="es-ES" sz="2800" dirty="0" err="1" smtClean="0"/>
              <a:t>the</a:t>
            </a:r>
            <a:r>
              <a:rPr lang="es-ES" sz="2800" dirty="0" smtClean="0"/>
              <a:t> </a:t>
            </a:r>
            <a:r>
              <a:rPr lang="es-ES" sz="2800" dirty="0" err="1" smtClean="0"/>
              <a:t>poem</a:t>
            </a:r>
            <a:r>
              <a:rPr lang="es-ES" sz="2800" dirty="0" smtClean="0"/>
              <a:t>.</a:t>
            </a:r>
            <a:endParaRPr lang="es-ES" dirty="0"/>
          </a:p>
          <a:p>
            <a:endParaRPr lang="es-ES" sz="2800" dirty="0"/>
          </a:p>
          <a:p>
            <a:r>
              <a:rPr lang="es-ES" sz="2800" dirty="0" err="1"/>
              <a:t>s</a:t>
            </a:r>
            <a:r>
              <a:rPr lang="es-ES" sz="2800" dirty="0" err="1" smtClean="0"/>
              <a:t>ituation</a:t>
            </a:r>
            <a:r>
              <a:rPr lang="es-ES" sz="2800" dirty="0" smtClean="0"/>
              <a:t>- </a:t>
            </a:r>
            <a:r>
              <a:rPr lang="es-ES" sz="2800" dirty="0" err="1" smtClean="0"/>
              <a:t>the</a:t>
            </a:r>
            <a:r>
              <a:rPr lang="es-ES" sz="2800" dirty="0" smtClean="0"/>
              <a:t> </a:t>
            </a:r>
            <a:r>
              <a:rPr lang="es-ES" sz="2800" dirty="0" err="1" smtClean="0"/>
              <a:t>circumstances</a:t>
            </a:r>
            <a:r>
              <a:rPr lang="es-ES" sz="2800" dirty="0" smtClean="0"/>
              <a:t> </a:t>
            </a:r>
            <a:r>
              <a:rPr lang="es-ES" sz="2800" dirty="0" err="1" smtClean="0"/>
              <a:t>surrounding</a:t>
            </a:r>
            <a:r>
              <a:rPr lang="es-ES" sz="2800" dirty="0" smtClean="0"/>
              <a:t> </a:t>
            </a:r>
            <a:r>
              <a:rPr lang="es-ES" sz="2800" dirty="0" err="1" smtClean="0"/>
              <a:t>the</a:t>
            </a:r>
            <a:r>
              <a:rPr lang="es-ES" sz="2800" dirty="0" smtClean="0"/>
              <a:t> </a:t>
            </a:r>
            <a:r>
              <a:rPr lang="es-ES" sz="2800" dirty="0" err="1" smtClean="0"/>
              <a:t>poem</a:t>
            </a:r>
            <a:r>
              <a:rPr lang="es-ES" sz="2800" dirty="0" smtClean="0"/>
              <a:t>, </a:t>
            </a:r>
            <a:r>
              <a:rPr lang="es-ES" sz="2800" dirty="0" err="1" smtClean="0"/>
              <a:t>what</a:t>
            </a:r>
            <a:r>
              <a:rPr lang="es-ES" sz="2800" dirty="0" smtClean="0"/>
              <a:t> </a:t>
            </a:r>
            <a:r>
              <a:rPr lang="es-ES" sz="2800" dirty="0" err="1" smtClean="0"/>
              <a:t>is</a:t>
            </a:r>
            <a:r>
              <a:rPr lang="es-ES" sz="2800" dirty="0" smtClean="0"/>
              <a:t> happening </a:t>
            </a:r>
            <a:r>
              <a:rPr lang="es-ES" sz="2800" dirty="0" err="1" smtClean="0"/>
              <a:t>literally</a:t>
            </a:r>
            <a:r>
              <a:rPr lang="es-ES" sz="2800" dirty="0" smtClean="0"/>
              <a:t> in </a:t>
            </a:r>
            <a:r>
              <a:rPr lang="es-ES" sz="2800" dirty="0" err="1" smtClean="0"/>
              <a:t>the</a:t>
            </a:r>
            <a:r>
              <a:rPr lang="es-ES" sz="2800" dirty="0" smtClean="0"/>
              <a:t> </a:t>
            </a:r>
            <a:r>
              <a:rPr lang="es-ES" sz="2800" dirty="0" err="1" smtClean="0"/>
              <a:t>poem</a:t>
            </a:r>
            <a:r>
              <a:rPr lang="es-ES" sz="2800" dirty="0" smtClean="0"/>
              <a:t>.</a:t>
            </a:r>
            <a:endParaRPr lang="es-ES" sz="2800" dirty="0"/>
          </a:p>
        </p:txBody>
      </p:sp>
    </p:spTree>
    <p:extLst>
      <p:ext uri="{BB962C8B-B14F-4D97-AF65-F5344CB8AC3E}">
        <p14:creationId xmlns:p14="http://schemas.microsoft.com/office/powerpoint/2010/main" val="311012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43108"/>
            <a:ext cx="7520940" cy="4537369"/>
          </a:xfrm>
        </p:spPr>
        <p:txBody>
          <a:bodyPr>
            <a:normAutofit/>
          </a:bodyPr>
          <a:lstStyle/>
          <a:p>
            <a:r>
              <a:rPr lang="es-ES" sz="2800" dirty="0"/>
              <a:t>s</a:t>
            </a:r>
            <a:r>
              <a:rPr lang="en-US" sz="2800" dirty="0" err="1" smtClean="0"/>
              <a:t>peaker</a:t>
            </a:r>
            <a:r>
              <a:rPr lang="en-US" sz="2800" dirty="0" smtClean="0"/>
              <a:t>- the </a:t>
            </a:r>
            <a:r>
              <a:rPr lang="en-US" sz="2800" dirty="0"/>
              <a:t>narrative voice of a poem that speaks of his or her situation or feelings. Remember that in poetry, the speaker is NOT the same as the author of the poem. You cannot assume that the feelings and ideas expressed in the poem are the author’s thoughts and feelings. </a:t>
            </a:r>
          </a:p>
          <a:p>
            <a:endParaRPr lang="es-ES" sz="2800" dirty="0"/>
          </a:p>
        </p:txBody>
      </p:sp>
    </p:spTree>
    <p:extLst>
      <p:ext uri="{BB962C8B-B14F-4D97-AF65-F5344CB8AC3E}">
        <p14:creationId xmlns:p14="http://schemas.microsoft.com/office/powerpoint/2010/main" val="2601674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60996"/>
            <a:ext cx="7520940" cy="4519481"/>
          </a:xfrm>
        </p:spPr>
        <p:txBody>
          <a:bodyPr/>
          <a:lstStyle/>
          <a:p>
            <a:r>
              <a:rPr lang="en-US" sz="2800" dirty="0"/>
              <a:t>Stanza – poetry’s version of a paragraph, a stanza is an arrangement of lines of verse in a pattern usually repeated throughout the poem. </a:t>
            </a:r>
          </a:p>
          <a:p>
            <a:endParaRPr lang="es-ES" dirty="0" smtClean="0"/>
          </a:p>
          <a:p>
            <a:endParaRPr lang="es-ES" dirty="0"/>
          </a:p>
        </p:txBody>
      </p:sp>
    </p:spTree>
    <p:extLst>
      <p:ext uri="{BB962C8B-B14F-4D97-AF65-F5344CB8AC3E}">
        <p14:creationId xmlns:p14="http://schemas.microsoft.com/office/powerpoint/2010/main" val="3684202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sz="2800" dirty="0"/>
              <a:t>c</a:t>
            </a:r>
            <a:r>
              <a:rPr lang="en-US" sz="2800" dirty="0" err="1" smtClean="0"/>
              <a:t>onnotation</a:t>
            </a:r>
            <a:r>
              <a:rPr lang="en-US" sz="2800" dirty="0" smtClean="0"/>
              <a:t>- an </a:t>
            </a:r>
            <a:r>
              <a:rPr lang="en-US" sz="2800" dirty="0"/>
              <a:t>idea or feeling that a word invokes in addition to its literal or primary meaning</a:t>
            </a:r>
            <a:r>
              <a:rPr lang="en-US" sz="2800" dirty="0" smtClean="0"/>
              <a:t>.</a:t>
            </a:r>
          </a:p>
          <a:p>
            <a:r>
              <a:rPr lang="es-ES" sz="2800" dirty="0" smtClean="0"/>
              <a:t>O</a:t>
            </a:r>
            <a:r>
              <a:rPr lang="en-US" sz="2800" dirty="0" err="1" smtClean="0"/>
              <a:t>pposite</a:t>
            </a:r>
            <a:r>
              <a:rPr lang="en-US" sz="2800" dirty="0" smtClean="0"/>
              <a:t> of</a:t>
            </a:r>
            <a:r>
              <a:rPr lang="es-ES" sz="2800" dirty="0" smtClean="0"/>
              <a:t>…</a:t>
            </a:r>
            <a:endParaRPr lang="en-US" sz="2800" dirty="0"/>
          </a:p>
          <a:p>
            <a:r>
              <a:rPr lang="es-ES" sz="2800" dirty="0"/>
              <a:t>d</a:t>
            </a:r>
            <a:r>
              <a:rPr lang="en-US" sz="2800" dirty="0" err="1" smtClean="0"/>
              <a:t>ennotation</a:t>
            </a:r>
            <a:r>
              <a:rPr lang="en-US" sz="2800" dirty="0" smtClean="0"/>
              <a:t>- </a:t>
            </a:r>
            <a:r>
              <a:rPr lang="en-US" sz="2800" dirty="0"/>
              <a:t>the literal or primary meaning of a word, in contrast to the feelings or ideas that the word suggests.</a:t>
            </a:r>
            <a:endParaRPr lang="es-ES" sz="2800" dirty="0"/>
          </a:p>
        </p:txBody>
      </p:sp>
    </p:spTree>
    <p:extLst>
      <p:ext uri="{BB962C8B-B14F-4D97-AF65-F5344CB8AC3E}">
        <p14:creationId xmlns:p14="http://schemas.microsoft.com/office/powerpoint/2010/main" val="171560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1677" y="0"/>
            <a:ext cx="8519993" cy="914400"/>
          </a:xfrm>
        </p:spPr>
        <p:txBody>
          <a:bodyPr/>
          <a:lstStyle/>
          <a:p>
            <a:r>
              <a:rPr lang="es-ES" dirty="0" err="1" smtClean="0"/>
              <a:t>Tier</a:t>
            </a:r>
            <a:r>
              <a:rPr lang="es-ES" dirty="0" smtClean="0"/>
              <a:t> 3 </a:t>
            </a:r>
            <a:r>
              <a:rPr lang="es-ES" dirty="0" err="1" smtClean="0"/>
              <a:t>or</a:t>
            </a:r>
            <a:r>
              <a:rPr lang="es-ES" dirty="0" smtClean="0"/>
              <a:t> </a:t>
            </a:r>
            <a:r>
              <a:rPr lang="es-ES" dirty="0" err="1" smtClean="0"/>
              <a:t>subject</a:t>
            </a:r>
            <a:r>
              <a:rPr lang="es-ES" dirty="0" smtClean="0"/>
              <a:t> </a:t>
            </a:r>
            <a:r>
              <a:rPr lang="es-ES" dirty="0" err="1" smtClean="0"/>
              <a:t>related</a:t>
            </a:r>
            <a:r>
              <a:rPr lang="es-ES" dirty="0" smtClean="0"/>
              <a:t> </a:t>
            </a:r>
            <a:r>
              <a:rPr lang="es-ES" dirty="0" err="1" smtClean="0"/>
              <a:t>vocabulary</a:t>
            </a:r>
            <a:r>
              <a:rPr lang="es-ES" dirty="0" smtClean="0"/>
              <a:t>- </a:t>
            </a:r>
            <a:r>
              <a:rPr lang="es-ES" dirty="0" err="1" smtClean="0"/>
              <a:t>Poetry</a:t>
            </a:r>
            <a:endParaRPr lang="es-ES" dirty="0"/>
          </a:p>
        </p:txBody>
      </p:sp>
      <p:sp>
        <p:nvSpPr>
          <p:cNvPr id="3" name="Marcador de contenido 2"/>
          <p:cNvSpPr>
            <a:spLocks noGrp="1"/>
          </p:cNvSpPr>
          <p:nvPr>
            <p:ph idx="1"/>
          </p:nvPr>
        </p:nvSpPr>
        <p:spPr>
          <a:xfrm>
            <a:off x="822960" y="903816"/>
            <a:ext cx="3534056" cy="3856537"/>
          </a:xfrm>
        </p:spPr>
        <p:txBody>
          <a:bodyPr>
            <a:noAutofit/>
          </a:bodyPr>
          <a:lstStyle/>
          <a:p>
            <a:r>
              <a:rPr lang="fi-FI" sz="2400" dirty="0" smtClean="0"/>
              <a:t>1. </a:t>
            </a:r>
            <a:r>
              <a:rPr lang="fi-FI" sz="2400" dirty="0" err="1" smtClean="0"/>
              <a:t>alliteration</a:t>
            </a:r>
            <a:endParaRPr lang="fi-FI" sz="2400" dirty="0"/>
          </a:p>
          <a:p>
            <a:r>
              <a:rPr lang="es-ES" sz="2400" dirty="0" smtClean="0"/>
              <a:t>2. </a:t>
            </a:r>
            <a:r>
              <a:rPr lang="es-ES" sz="2400" dirty="0" err="1" smtClean="0"/>
              <a:t>consonance</a:t>
            </a:r>
            <a:endParaRPr lang="es-ES" sz="2400" dirty="0"/>
          </a:p>
          <a:p>
            <a:r>
              <a:rPr lang="es-ES" sz="2400" dirty="0" smtClean="0"/>
              <a:t>3. </a:t>
            </a:r>
            <a:r>
              <a:rPr lang="es-ES" sz="2400" dirty="0" err="1" smtClean="0"/>
              <a:t>assonance</a:t>
            </a:r>
            <a:endParaRPr lang="es-ES" sz="2400" dirty="0"/>
          </a:p>
          <a:p>
            <a:r>
              <a:rPr lang="nl-NL" sz="2400" dirty="0" smtClean="0"/>
              <a:t>4. </a:t>
            </a:r>
            <a:r>
              <a:rPr lang="nl-NL" sz="2400" dirty="0" err="1" smtClean="0"/>
              <a:t>onomatopoeia</a:t>
            </a:r>
            <a:endParaRPr lang="nl-NL" sz="2400" dirty="0"/>
          </a:p>
          <a:p>
            <a:r>
              <a:rPr lang="en-US" sz="2400" dirty="0" smtClean="0"/>
              <a:t>5. </a:t>
            </a:r>
            <a:r>
              <a:rPr lang="es-ES" sz="2400" dirty="0"/>
              <a:t>f</a:t>
            </a:r>
            <a:r>
              <a:rPr lang="pl-PL" sz="2400" dirty="0" err="1" smtClean="0"/>
              <a:t>igure</a:t>
            </a:r>
            <a:r>
              <a:rPr lang="pl-PL" sz="2400" dirty="0" smtClean="0"/>
              <a:t> of speech</a:t>
            </a:r>
            <a:endParaRPr lang="pl-PL" sz="2400" dirty="0"/>
          </a:p>
          <a:p>
            <a:r>
              <a:rPr lang="es-ES" sz="2400" dirty="0" smtClean="0"/>
              <a:t>6. </a:t>
            </a:r>
            <a:r>
              <a:rPr lang="es-ES" sz="2400" dirty="0" err="1" smtClean="0"/>
              <a:t>simile</a:t>
            </a:r>
            <a:endParaRPr lang="es-ES" sz="2400" dirty="0"/>
          </a:p>
          <a:p>
            <a:r>
              <a:rPr lang="es-ES" sz="2400" dirty="0" smtClean="0"/>
              <a:t>7. </a:t>
            </a:r>
            <a:r>
              <a:rPr lang="es-ES" sz="2400" dirty="0" err="1"/>
              <a:t>m</a:t>
            </a:r>
            <a:r>
              <a:rPr lang="es-ES" sz="2400" dirty="0" err="1" smtClean="0"/>
              <a:t>etaphor</a:t>
            </a:r>
            <a:endParaRPr lang="es-ES" sz="2400" dirty="0" smtClean="0"/>
          </a:p>
          <a:p>
            <a:r>
              <a:rPr lang="pt-BR" sz="2400" dirty="0"/>
              <a:t>8. </a:t>
            </a:r>
            <a:r>
              <a:rPr lang="es-ES" sz="2400" dirty="0"/>
              <a:t>p</a:t>
            </a:r>
            <a:r>
              <a:rPr lang="pt-BR" sz="2400" dirty="0" err="1" smtClean="0"/>
              <a:t>aradox</a:t>
            </a:r>
            <a:endParaRPr lang="pt-BR" sz="2400" dirty="0" smtClean="0"/>
          </a:p>
          <a:p>
            <a:r>
              <a:rPr lang="fr-FR" sz="2400" dirty="0"/>
              <a:t>9. juxtaposition</a:t>
            </a:r>
          </a:p>
          <a:p>
            <a:endParaRPr lang="pt-BR" sz="2400" dirty="0"/>
          </a:p>
          <a:p>
            <a:endParaRPr lang="es-ES" sz="2400" b="0" dirty="0"/>
          </a:p>
        </p:txBody>
      </p:sp>
      <p:sp>
        <p:nvSpPr>
          <p:cNvPr id="4" name="CuadroTexto 3"/>
          <p:cNvSpPr txBox="1"/>
          <p:nvPr/>
        </p:nvSpPr>
        <p:spPr>
          <a:xfrm>
            <a:off x="5044966" y="914400"/>
            <a:ext cx="3541662" cy="4431983"/>
          </a:xfrm>
          <a:prstGeom prst="rect">
            <a:avLst/>
          </a:prstGeom>
          <a:noFill/>
        </p:spPr>
        <p:txBody>
          <a:bodyPr wrap="square" rtlCol="0">
            <a:spAutoFit/>
          </a:bodyPr>
          <a:lstStyle/>
          <a:p>
            <a:r>
              <a:rPr lang="hr-HR" sz="2400" b="1" dirty="0" smtClean="0"/>
              <a:t>10. </a:t>
            </a:r>
            <a:r>
              <a:rPr lang="es-ES" sz="2400" b="1" dirty="0"/>
              <a:t>e</a:t>
            </a:r>
            <a:r>
              <a:rPr lang="hr-HR" sz="2400" b="1" dirty="0" smtClean="0"/>
              <a:t>njambment</a:t>
            </a:r>
            <a:endParaRPr lang="hr-HR" sz="2400" b="1" dirty="0"/>
          </a:p>
          <a:p>
            <a:r>
              <a:rPr lang="en-US" sz="2400" b="1" dirty="0" smtClean="0"/>
              <a:t>11. </a:t>
            </a:r>
            <a:r>
              <a:rPr lang="es-ES" sz="2400" b="1" dirty="0"/>
              <a:t>r</a:t>
            </a:r>
            <a:r>
              <a:rPr lang="en-US" sz="2400" b="1" dirty="0" err="1" smtClean="0"/>
              <a:t>hythm</a:t>
            </a:r>
            <a:endParaRPr lang="en-US" sz="2400" b="1" dirty="0"/>
          </a:p>
          <a:p>
            <a:r>
              <a:rPr lang="pl-PL" sz="2400" b="1" dirty="0" smtClean="0"/>
              <a:t>12. </a:t>
            </a:r>
            <a:r>
              <a:rPr lang="pl-PL" sz="2400" b="1" dirty="0" err="1" smtClean="0"/>
              <a:t>internal</a:t>
            </a:r>
            <a:r>
              <a:rPr lang="pl-PL" sz="2400" b="1" dirty="0" smtClean="0"/>
              <a:t> </a:t>
            </a:r>
            <a:r>
              <a:rPr lang="pl-PL" sz="2400" b="1" dirty="0" err="1"/>
              <a:t>rhyme</a:t>
            </a:r>
            <a:endParaRPr lang="pl-PL" sz="2400" b="1" dirty="0"/>
          </a:p>
          <a:p>
            <a:r>
              <a:rPr lang="es-ES" sz="2400" b="1" dirty="0" smtClean="0"/>
              <a:t>13. </a:t>
            </a:r>
            <a:r>
              <a:rPr lang="es-ES" sz="2400" b="1" dirty="0" err="1"/>
              <a:t>t</a:t>
            </a:r>
            <a:r>
              <a:rPr lang="es-ES" sz="2400" b="1" dirty="0" err="1" smtClean="0"/>
              <a:t>one</a:t>
            </a:r>
            <a:endParaRPr lang="es-ES" sz="2400" b="1" dirty="0" smtClean="0"/>
          </a:p>
          <a:p>
            <a:r>
              <a:rPr lang="es-ES" sz="2400" b="1" dirty="0" smtClean="0"/>
              <a:t>14. </a:t>
            </a:r>
            <a:r>
              <a:rPr lang="es-ES" sz="2400" b="1" dirty="0" err="1"/>
              <a:t>s</a:t>
            </a:r>
            <a:r>
              <a:rPr lang="es-ES" sz="2400" b="1" dirty="0" err="1" smtClean="0"/>
              <a:t>etting</a:t>
            </a:r>
            <a:endParaRPr lang="es-ES" sz="2400" b="1" dirty="0" smtClean="0"/>
          </a:p>
          <a:p>
            <a:r>
              <a:rPr lang="es-ES" sz="2400" b="1" dirty="0" smtClean="0"/>
              <a:t>15. </a:t>
            </a:r>
            <a:r>
              <a:rPr lang="es-ES" sz="2400" b="1" dirty="0" err="1"/>
              <a:t>s</a:t>
            </a:r>
            <a:r>
              <a:rPr lang="es-ES" sz="2400" b="1" dirty="0" err="1" smtClean="0"/>
              <a:t>ituation</a:t>
            </a:r>
            <a:endParaRPr lang="es-ES" sz="2400" b="1" dirty="0"/>
          </a:p>
          <a:p>
            <a:r>
              <a:rPr lang="es-ES" sz="2400" b="1" dirty="0" smtClean="0"/>
              <a:t>16. speaker</a:t>
            </a:r>
          </a:p>
          <a:p>
            <a:r>
              <a:rPr lang="es-ES" sz="2400" b="1" dirty="0" smtClean="0"/>
              <a:t>17. </a:t>
            </a:r>
            <a:r>
              <a:rPr lang="es-ES" sz="2400" b="1" dirty="0" err="1"/>
              <a:t>s</a:t>
            </a:r>
            <a:r>
              <a:rPr lang="es-ES" sz="2400" b="1" dirty="0" err="1" smtClean="0"/>
              <a:t>tanza</a:t>
            </a:r>
            <a:endParaRPr lang="es-ES" sz="2400" b="1" dirty="0" smtClean="0"/>
          </a:p>
          <a:p>
            <a:r>
              <a:rPr lang="es-ES" sz="2400" b="1" dirty="0" smtClean="0"/>
              <a:t>18. </a:t>
            </a:r>
            <a:r>
              <a:rPr lang="es-ES" sz="2400" b="1" dirty="0" err="1" smtClean="0"/>
              <a:t>conotation</a:t>
            </a:r>
            <a:r>
              <a:rPr lang="es-ES" sz="2400" b="1" dirty="0" smtClean="0"/>
              <a:t>/</a:t>
            </a:r>
            <a:r>
              <a:rPr lang="es-ES" sz="2400" b="1" dirty="0" err="1" smtClean="0"/>
              <a:t>denotaion</a:t>
            </a:r>
            <a:endParaRPr lang="es-ES" sz="2400" b="1" dirty="0" smtClean="0"/>
          </a:p>
          <a:p>
            <a:r>
              <a:rPr lang="es-ES" sz="2400" b="1" dirty="0" smtClean="0"/>
              <a:t>19. </a:t>
            </a:r>
            <a:r>
              <a:rPr lang="en-US" sz="2400" b="1" dirty="0" smtClean="0"/>
              <a:t>cliché</a:t>
            </a:r>
            <a:endParaRPr lang="es-ES" sz="2400" b="1" dirty="0" smtClean="0"/>
          </a:p>
          <a:p>
            <a:r>
              <a:rPr lang="es-ES" sz="2400" b="1" dirty="0" smtClean="0"/>
              <a:t>20. </a:t>
            </a:r>
            <a:r>
              <a:rPr lang="es-ES" sz="2400" b="1" dirty="0" err="1"/>
              <a:t>a</a:t>
            </a:r>
            <a:r>
              <a:rPr lang="es-ES" sz="2400" b="1" dirty="0" err="1" smtClean="0"/>
              <a:t>mbiguidy</a:t>
            </a:r>
            <a:r>
              <a:rPr lang="es-ES" sz="2400" b="1" dirty="0" smtClean="0"/>
              <a:t> </a:t>
            </a:r>
            <a:endParaRPr lang="es-ES" sz="2400" b="1" dirty="0"/>
          </a:p>
          <a:p>
            <a:endParaRPr lang="es-ES" dirty="0"/>
          </a:p>
        </p:txBody>
      </p:sp>
    </p:spTree>
    <p:extLst>
      <p:ext uri="{BB962C8B-B14F-4D97-AF65-F5344CB8AC3E}">
        <p14:creationId xmlns:p14="http://schemas.microsoft.com/office/powerpoint/2010/main" val="124295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341313"/>
            <a:ext cx="7520940" cy="6119772"/>
          </a:xfrm>
        </p:spPr>
        <p:txBody>
          <a:bodyPr>
            <a:normAutofit/>
          </a:bodyPr>
          <a:lstStyle/>
          <a:p>
            <a:r>
              <a:rPr lang="es-ES" sz="2800" dirty="0"/>
              <a:t>c</a:t>
            </a:r>
            <a:r>
              <a:rPr lang="en-US" sz="2800" dirty="0" err="1" smtClean="0"/>
              <a:t>liché</a:t>
            </a:r>
            <a:r>
              <a:rPr lang="en-US" sz="2800" dirty="0" smtClean="0"/>
              <a:t>- a </a:t>
            </a:r>
            <a:r>
              <a:rPr lang="en-US" sz="2800" dirty="0"/>
              <a:t>phrase or opinion that is overused and betrays a lack of original thought</a:t>
            </a:r>
            <a:r>
              <a:rPr lang="en-US" sz="2800" dirty="0" smtClean="0"/>
              <a:t>.</a:t>
            </a:r>
          </a:p>
          <a:p>
            <a:r>
              <a:rPr lang="es-ES" sz="2800" dirty="0"/>
              <a:t>e</a:t>
            </a:r>
            <a:r>
              <a:rPr lang="en-US" sz="2800" dirty="0" err="1" smtClean="0"/>
              <a:t>xamples</a:t>
            </a:r>
            <a:r>
              <a:rPr lang="en-US" sz="2800" dirty="0" smtClean="0"/>
              <a:t>:</a:t>
            </a:r>
          </a:p>
          <a:p>
            <a:r>
              <a:rPr lang="es-ES" sz="2800" dirty="0" smtClean="0"/>
              <a:t>- A </a:t>
            </a:r>
            <a:r>
              <a:rPr lang="es-ES" sz="2800" dirty="0" err="1" smtClean="0"/>
              <a:t>broken</a:t>
            </a:r>
            <a:r>
              <a:rPr lang="es-ES" sz="2800" dirty="0" smtClean="0"/>
              <a:t> </a:t>
            </a:r>
            <a:r>
              <a:rPr lang="es-ES" sz="2800" dirty="0" err="1" smtClean="0"/>
              <a:t>heart</a:t>
            </a:r>
            <a:r>
              <a:rPr lang="es-ES" sz="2800" dirty="0" smtClean="0"/>
              <a:t>	</a:t>
            </a:r>
            <a:r>
              <a:rPr lang="es-ES" sz="2800" dirty="0"/>
              <a:t>	</a:t>
            </a:r>
            <a:r>
              <a:rPr lang="es-ES" sz="2800" dirty="0" smtClean="0"/>
              <a:t>- </a:t>
            </a:r>
            <a:r>
              <a:rPr lang="es-ES" sz="2800" dirty="0" err="1" smtClean="0"/>
              <a:t>stars</a:t>
            </a:r>
            <a:r>
              <a:rPr lang="es-ES" sz="2800" dirty="0" smtClean="0"/>
              <a:t> </a:t>
            </a:r>
            <a:r>
              <a:rPr lang="es-ES" sz="2800" dirty="0" err="1" smtClean="0"/>
              <a:t>like</a:t>
            </a:r>
            <a:r>
              <a:rPr lang="es-ES" sz="2800" dirty="0" smtClean="0"/>
              <a:t> </a:t>
            </a:r>
            <a:r>
              <a:rPr lang="es-ES" sz="2800" dirty="0" err="1" smtClean="0"/>
              <a:t>diamonds</a:t>
            </a:r>
            <a:endParaRPr lang="es-ES" sz="2800" dirty="0" smtClean="0"/>
          </a:p>
          <a:p>
            <a:r>
              <a:rPr lang="es-ES" sz="2800" dirty="0" smtClean="0"/>
              <a:t>- Back </a:t>
            </a:r>
            <a:r>
              <a:rPr lang="es-ES" sz="2800" dirty="0" err="1" smtClean="0"/>
              <a:t>stabber</a:t>
            </a:r>
            <a:r>
              <a:rPr lang="es-ES" sz="2800" dirty="0" smtClean="0"/>
              <a:t>		- </a:t>
            </a:r>
            <a:r>
              <a:rPr lang="es-ES" sz="2800" dirty="0" err="1" smtClean="0"/>
              <a:t>sands</a:t>
            </a:r>
            <a:r>
              <a:rPr lang="es-ES" sz="2800" dirty="0" smtClean="0"/>
              <a:t> of time</a:t>
            </a:r>
          </a:p>
          <a:p>
            <a:r>
              <a:rPr lang="es-ES" sz="2800" dirty="0" smtClean="0"/>
              <a:t>- </a:t>
            </a:r>
            <a:r>
              <a:rPr lang="es-ES" sz="2800" dirty="0" err="1" smtClean="0"/>
              <a:t>Driving</a:t>
            </a:r>
            <a:r>
              <a:rPr lang="es-ES" sz="2800" dirty="0" smtClean="0"/>
              <a:t> me </a:t>
            </a:r>
            <a:r>
              <a:rPr lang="es-ES" sz="2800" dirty="0" err="1" smtClean="0"/>
              <a:t>crazy</a:t>
            </a:r>
            <a:r>
              <a:rPr lang="es-ES" sz="2800" dirty="0" smtClean="0"/>
              <a:t>		- </a:t>
            </a:r>
            <a:r>
              <a:rPr lang="es-ES" sz="2800" dirty="0" err="1" smtClean="0"/>
              <a:t>til</a:t>
            </a:r>
            <a:r>
              <a:rPr lang="es-ES" sz="2800" dirty="0" smtClean="0"/>
              <a:t> </a:t>
            </a:r>
            <a:r>
              <a:rPr lang="es-ES" sz="2800" dirty="0" err="1" smtClean="0"/>
              <a:t>the</a:t>
            </a:r>
            <a:r>
              <a:rPr lang="es-ES" sz="2800" dirty="0" smtClean="0"/>
              <a:t> </a:t>
            </a:r>
            <a:r>
              <a:rPr lang="es-ES" sz="2800" dirty="0" err="1" smtClean="0"/>
              <a:t>end</a:t>
            </a:r>
            <a:r>
              <a:rPr lang="es-ES" sz="2800" dirty="0" smtClean="0"/>
              <a:t> of time</a:t>
            </a:r>
          </a:p>
          <a:p>
            <a:r>
              <a:rPr lang="es-ES" sz="2800" dirty="0" smtClean="0"/>
              <a:t>- </a:t>
            </a:r>
            <a:r>
              <a:rPr lang="es-ES" sz="2800" dirty="0" err="1" smtClean="0"/>
              <a:t>Love</a:t>
            </a:r>
            <a:r>
              <a:rPr lang="es-ES" sz="2800" dirty="0" smtClean="0"/>
              <a:t> </a:t>
            </a:r>
            <a:r>
              <a:rPr lang="es-ES" sz="2800" dirty="0" err="1" smtClean="0"/>
              <a:t>is</a:t>
            </a:r>
            <a:r>
              <a:rPr lang="es-ES" sz="2800" dirty="0" smtClean="0"/>
              <a:t> </a:t>
            </a:r>
            <a:r>
              <a:rPr lang="es-ES" sz="2800" dirty="0" err="1" smtClean="0"/>
              <a:t>blind</a:t>
            </a:r>
            <a:r>
              <a:rPr lang="es-ES" sz="2800" dirty="0" smtClean="0"/>
              <a:t>		- </a:t>
            </a:r>
            <a:r>
              <a:rPr lang="es-ES" sz="2800" dirty="0" err="1" smtClean="0"/>
              <a:t>tip</a:t>
            </a:r>
            <a:r>
              <a:rPr lang="es-ES" sz="2800" dirty="0" smtClean="0"/>
              <a:t> of </a:t>
            </a:r>
            <a:r>
              <a:rPr lang="es-ES" sz="2800" dirty="0" err="1" smtClean="0"/>
              <a:t>the</a:t>
            </a:r>
            <a:r>
              <a:rPr lang="es-ES" sz="2800" dirty="0" smtClean="0"/>
              <a:t> </a:t>
            </a:r>
            <a:r>
              <a:rPr lang="es-ES" sz="2800" dirty="0" smtClean="0"/>
              <a:t>iceberg</a:t>
            </a:r>
            <a:endParaRPr lang="es-ES" sz="2800" dirty="0" smtClean="0"/>
          </a:p>
          <a:p>
            <a:pPr marL="0" indent="0"/>
            <a:r>
              <a:rPr lang="es-ES" sz="2800" dirty="0" smtClean="0"/>
              <a:t>- </a:t>
            </a:r>
            <a:r>
              <a:rPr lang="es-ES" sz="2800" dirty="0" err="1" smtClean="0"/>
              <a:t>My</a:t>
            </a:r>
            <a:r>
              <a:rPr lang="es-ES" sz="2800" dirty="0" smtClean="0"/>
              <a:t> </a:t>
            </a:r>
            <a:r>
              <a:rPr lang="es-ES" sz="2800" dirty="0" err="1" smtClean="0"/>
              <a:t>soul</a:t>
            </a:r>
            <a:r>
              <a:rPr lang="es-ES" sz="2800" dirty="0" smtClean="0"/>
              <a:t> </a:t>
            </a:r>
            <a:r>
              <a:rPr lang="es-ES" sz="2800" dirty="0" err="1" smtClean="0"/>
              <a:t>laid</a:t>
            </a:r>
            <a:r>
              <a:rPr lang="es-ES" sz="2800" dirty="0" smtClean="0"/>
              <a:t> </a:t>
            </a:r>
            <a:r>
              <a:rPr lang="es-ES" sz="2800" dirty="0" err="1" smtClean="0"/>
              <a:t>bare</a:t>
            </a:r>
            <a:r>
              <a:rPr lang="es-ES" sz="2800" dirty="0" smtClean="0"/>
              <a:t>		- </a:t>
            </a:r>
            <a:r>
              <a:rPr lang="es-ES" sz="2800" dirty="0" err="1" smtClean="0"/>
              <a:t>one</a:t>
            </a:r>
            <a:r>
              <a:rPr lang="es-ES" sz="2800" dirty="0" smtClean="0"/>
              <a:t> in a </a:t>
            </a:r>
            <a:r>
              <a:rPr lang="es-ES" sz="2800" dirty="0" err="1" smtClean="0"/>
              <a:t>million</a:t>
            </a:r>
            <a:endParaRPr lang="es-ES" sz="2800" dirty="0" smtClean="0"/>
          </a:p>
          <a:p>
            <a:pPr marL="0" indent="0"/>
            <a:r>
              <a:rPr lang="es-ES" sz="2800" dirty="0" smtClean="0"/>
              <a:t>- Red roses			- time </a:t>
            </a:r>
            <a:r>
              <a:rPr lang="es-ES" sz="2800" dirty="0" err="1" smtClean="0"/>
              <a:t>heals</a:t>
            </a:r>
            <a:r>
              <a:rPr lang="es-ES" sz="2800" dirty="0" smtClean="0"/>
              <a:t> </a:t>
            </a:r>
            <a:r>
              <a:rPr lang="es-ES" sz="2800" dirty="0" err="1" smtClean="0"/>
              <a:t>all</a:t>
            </a:r>
            <a:r>
              <a:rPr lang="es-ES" sz="2800" dirty="0" smtClean="0"/>
              <a:t> </a:t>
            </a:r>
            <a:r>
              <a:rPr lang="es-ES" sz="2800" dirty="0" err="1" smtClean="0"/>
              <a:t>wounds</a:t>
            </a:r>
            <a:endParaRPr lang="es-ES" sz="2800" dirty="0" smtClean="0"/>
          </a:p>
        </p:txBody>
      </p:sp>
    </p:spTree>
    <p:extLst>
      <p:ext uri="{BB962C8B-B14F-4D97-AF65-F5344CB8AC3E}">
        <p14:creationId xmlns:p14="http://schemas.microsoft.com/office/powerpoint/2010/main" val="3890351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28420"/>
            <a:ext cx="7520940" cy="5593417"/>
          </a:xfrm>
        </p:spPr>
        <p:txBody>
          <a:bodyPr>
            <a:normAutofit/>
          </a:bodyPr>
          <a:lstStyle/>
          <a:p>
            <a:r>
              <a:rPr lang="es-ES" sz="2800" dirty="0" smtClean="0"/>
              <a:t>a</a:t>
            </a:r>
            <a:r>
              <a:rPr lang="en-US" sz="2800" dirty="0" err="1" smtClean="0"/>
              <a:t>mbiguity</a:t>
            </a:r>
            <a:r>
              <a:rPr lang="en-US" sz="2800" dirty="0" smtClean="0"/>
              <a:t>- a </a:t>
            </a:r>
            <a:r>
              <a:rPr lang="en-US" sz="2800" dirty="0"/>
              <a:t>word, statement, or situation with two or more possible meanings is said to be </a:t>
            </a:r>
            <a:r>
              <a:rPr lang="en-US" sz="2800" dirty="0" smtClean="0"/>
              <a:t>ambiguous.</a:t>
            </a:r>
          </a:p>
          <a:p>
            <a:endParaRPr lang="en-US" sz="2800" dirty="0" smtClean="0"/>
          </a:p>
          <a:p>
            <a:r>
              <a:rPr lang="en-US" sz="2800" dirty="0" smtClean="0"/>
              <a:t>We </a:t>
            </a:r>
            <a:r>
              <a:rPr lang="en-US" sz="2800" dirty="0"/>
              <a:t>find ambiguity in the first line of Keats’s “Ode to a Grecian Urn”:</a:t>
            </a:r>
          </a:p>
          <a:p>
            <a:r>
              <a:rPr lang="en-US" sz="2800" dirty="0"/>
              <a:t>“Thou still </a:t>
            </a:r>
            <a:r>
              <a:rPr lang="en-US" sz="2800" dirty="0" err="1"/>
              <a:t>unravish’d</a:t>
            </a:r>
            <a:r>
              <a:rPr lang="en-US" sz="2800" dirty="0"/>
              <a:t> bride of quietness,”</a:t>
            </a:r>
          </a:p>
          <a:p>
            <a:r>
              <a:rPr lang="en-US" sz="2800" dirty="0" smtClean="0"/>
              <a:t>The </a:t>
            </a:r>
            <a:r>
              <a:rPr lang="en-US" sz="2800" dirty="0"/>
              <a:t>use of word “still” is ambiguous in nature. “Still” here may mean “an unmoving object” or it may be interpreted as “yet unchanged”.</a:t>
            </a:r>
            <a:endParaRPr lang="en-US" sz="2800" dirty="0" smtClean="0"/>
          </a:p>
          <a:p>
            <a:endParaRPr lang="en-US" sz="2800" dirty="0"/>
          </a:p>
          <a:p>
            <a:endParaRPr lang="es-ES" sz="2800" dirty="0"/>
          </a:p>
        </p:txBody>
      </p:sp>
    </p:spTree>
    <p:extLst>
      <p:ext uri="{BB962C8B-B14F-4D97-AF65-F5344CB8AC3E}">
        <p14:creationId xmlns:p14="http://schemas.microsoft.com/office/powerpoint/2010/main" val="1195129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94051"/>
            <a:ext cx="7520940" cy="4680477"/>
          </a:xfrm>
        </p:spPr>
        <p:txBody>
          <a:bodyPr>
            <a:normAutofit/>
          </a:bodyPr>
          <a:lstStyle/>
          <a:p>
            <a:r>
              <a:rPr lang="es-ES" sz="2800" dirty="0"/>
              <a:t>a</a:t>
            </a:r>
            <a:r>
              <a:rPr lang="fi-FI" sz="2800" dirty="0" err="1" smtClean="0"/>
              <a:t>lliteration-</a:t>
            </a:r>
            <a:r>
              <a:rPr lang="fi-FI" sz="2800" dirty="0" smtClean="0"/>
              <a:t> </a:t>
            </a:r>
            <a:r>
              <a:rPr lang="en-US" sz="2800" dirty="0"/>
              <a:t>t</a:t>
            </a:r>
            <a:r>
              <a:rPr lang="en-US" sz="2800" dirty="0" smtClean="0"/>
              <a:t>he </a:t>
            </a:r>
            <a:r>
              <a:rPr lang="en-US" sz="2800" dirty="0"/>
              <a:t>repetition of initial stressed, consonant sounds in a series of words within a phrase or verse line.</a:t>
            </a:r>
            <a:endParaRPr lang="fi-FI" sz="2800" dirty="0"/>
          </a:p>
          <a:p>
            <a:endParaRPr lang="en-US" sz="2800" dirty="0" smtClean="0"/>
          </a:p>
          <a:p>
            <a:r>
              <a:rPr lang="en-US" sz="2800" dirty="0" smtClean="0"/>
              <a:t>“</a:t>
            </a:r>
            <a:r>
              <a:rPr lang="en-US" sz="2800" dirty="0"/>
              <a:t>We saw the sea sound sing, we heard the salt sheet tell,” </a:t>
            </a:r>
            <a:endParaRPr lang="en-US" sz="2800" dirty="0" smtClean="0"/>
          </a:p>
          <a:p>
            <a:endParaRPr lang="en-US" sz="2800" dirty="0"/>
          </a:p>
          <a:p>
            <a:r>
              <a:rPr lang="en-US" sz="2400" dirty="0" smtClean="0"/>
              <a:t>-from </a:t>
            </a:r>
            <a:r>
              <a:rPr lang="en-US" sz="2400" dirty="0"/>
              <a:t>Dylan </a:t>
            </a:r>
            <a:r>
              <a:rPr lang="en-US" sz="2400" dirty="0" smtClean="0"/>
              <a:t>Thomas’s “Lie, Still, </a:t>
            </a:r>
            <a:r>
              <a:rPr lang="en-US" sz="2400" dirty="0"/>
              <a:t>S</a:t>
            </a:r>
            <a:r>
              <a:rPr lang="en-US" sz="2400" dirty="0" smtClean="0"/>
              <a:t>leep Becalmed.”</a:t>
            </a:r>
            <a:endParaRPr lang="es-ES" sz="2400" dirty="0"/>
          </a:p>
        </p:txBody>
      </p:sp>
    </p:spTree>
    <p:extLst>
      <p:ext uri="{BB962C8B-B14F-4D97-AF65-F5344CB8AC3E}">
        <p14:creationId xmlns:p14="http://schemas.microsoft.com/office/powerpoint/2010/main" val="304810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229335"/>
            <a:ext cx="7520940" cy="5186499"/>
          </a:xfrm>
        </p:spPr>
        <p:txBody>
          <a:bodyPr>
            <a:normAutofit/>
          </a:bodyPr>
          <a:lstStyle/>
          <a:p>
            <a:r>
              <a:rPr lang="es-ES" sz="2800" dirty="0"/>
              <a:t>c</a:t>
            </a:r>
            <a:r>
              <a:rPr lang="en-US" sz="2800" dirty="0" err="1" smtClean="0"/>
              <a:t>onsonance</a:t>
            </a:r>
            <a:r>
              <a:rPr lang="en-US" sz="2800" dirty="0" smtClean="0"/>
              <a:t>- a </a:t>
            </a:r>
            <a:r>
              <a:rPr lang="en-US" sz="2800" dirty="0"/>
              <a:t>resemblance in sound between two words, or an initial </a:t>
            </a:r>
            <a:r>
              <a:rPr lang="en-US" sz="2800" dirty="0" smtClean="0"/>
              <a:t>rhyme. </a:t>
            </a:r>
            <a:r>
              <a:rPr lang="en-US" sz="2800" dirty="0"/>
              <a:t>Consonance can also refer to shared consonants, whether in sequence (“bed” and “bad”) or reversed (“bud” and “dab”)</a:t>
            </a:r>
            <a:r>
              <a:rPr lang="en-US" sz="2800" dirty="0" smtClean="0"/>
              <a:t>.</a:t>
            </a:r>
          </a:p>
          <a:p>
            <a:endParaRPr lang="en-US" sz="2800" dirty="0" smtClean="0"/>
          </a:p>
          <a:p>
            <a:r>
              <a:rPr lang="en-US" sz="2800" dirty="0" smtClean="0"/>
              <a:t>“</a:t>
            </a:r>
            <a:r>
              <a:rPr lang="en-US" sz="2800" dirty="0"/>
              <a:t>The big doll being broken and the sawdust fall </a:t>
            </a:r>
          </a:p>
          <a:p>
            <a:r>
              <a:rPr lang="en-US" sz="2800" dirty="0"/>
              <a:t>all scattered by my shoes, not </a:t>
            </a:r>
            <a:r>
              <a:rPr lang="en-US" sz="2800" dirty="0" smtClean="0"/>
              <a:t>crying”</a:t>
            </a:r>
          </a:p>
          <a:p>
            <a:endParaRPr lang="en-US" sz="2800" dirty="0" smtClean="0"/>
          </a:p>
          <a:p>
            <a:r>
              <a:rPr lang="en-US" sz="2400" dirty="0" smtClean="0"/>
              <a:t>-from “Anniversary,” by Marie </a:t>
            </a:r>
            <a:r>
              <a:rPr lang="en-US" sz="2400" dirty="0" err="1" smtClean="0"/>
              <a:t>Ponsot</a:t>
            </a:r>
            <a:endParaRPr lang="es-ES" sz="2400" dirty="0"/>
          </a:p>
        </p:txBody>
      </p:sp>
    </p:spTree>
    <p:extLst>
      <p:ext uri="{BB962C8B-B14F-4D97-AF65-F5344CB8AC3E}">
        <p14:creationId xmlns:p14="http://schemas.microsoft.com/office/powerpoint/2010/main" val="145812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317541"/>
            <a:ext cx="7520940" cy="4692547"/>
          </a:xfrm>
        </p:spPr>
        <p:txBody>
          <a:bodyPr/>
          <a:lstStyle/>
          <a:p>
            <a:r>
              <a:rPr lang="es-ES" sz="2800" dirty="0" err="1"/>
              <a:t>a</a:t>
            </a:r>
            <a:r>
              <a:rPr lang="es-ES" sz="2800" dirty="0" err="1" smtClean="0"/>
              <a:t>ssonance</a:t>
            </a:r>
            <a:r>
              <a:rPr lang="es-ES" sz="2800" dirty="0" smtClean="0"/>
              <a:t>- </a:t>
            </a:r>
            <a:r>
              <a:rPr lang="en-US" sz="2800" dirty="0"/>
              <a:t>t</a:t>
            </a:r>
            <a:r>
              <a:rPr lang="en-US" sz="2800" dirty="0" smtClean="0"/>
              <a:t>he </a:t>
            </a:r>
            <a:r>
              <a:rPr lang="en-US" sz="2800" dirty="0"/>
              <a:t>repetition of vowel sounds without repeating consonants; sometimes called vowel rhyme</a:t>
            </a:r>
            <a:r>
              <a:rPr lang="en-US" sz="2800" dirty="0" smtClean="0"/>
              <a:t>.</a:t>
            </a:r>
          </a:p>
          <a:p>
            <a:endParaRPr lang="en-US" sz="2800" dirty="0"/>
          </a:p>
          <a:p>
            <a:r>
              <a:rPr lang="en-US" sz="2800" dirty="0" smtClean="0"/>
              <a:t>“With </a:t>
            </a:r>
            <a:r>
              <a:rPr lang="en-US" sz="2800" dirty="0"/>
              <a:t>its leaping, and deep, cool murmur</a:t>
            </a:r>
            <a:r>
              <a:rPr lang="en-US" sz="2800" dirty="0" smtClean="0"/>
              <a:t>.”</a:t>
            </a:r>
          </a:p>
          <a:p>
            <a:endParaRPr lang="es-ES" sz="2800" dirty="0" smtClean="0"/>
          </a:p>
          <a:p>
            <a:r>
              <a:rPr lang="es-ES" sz="2400" dirty="0" smtClean="0"/>
              <a:t>-</a:t>
            </a:r>
            <a:r>
              <a:rPr lang="es-ES" sz="2400" dirty="0" err="1" smtClean="0"/>
              <a:t>from</a:t>
            </a:r>
            <a:r>
              <a:rPr lang="es-ES" sz="2400" dirty="0" smtClean="0"/>
              <a:t> “In a Garden,” </a:t>
            </a:r>
            <a:r>
              <a:rPr lang="es-ES" sz="2400" dirty="0" err="1" smtClean="0"/>
              <a:t>by</a:t>
            </a:r>
            <a:r>
              <a:rPr lang="es-ES" sz="2400" dirty="0" smtClean="0"/>
              <a:t> </a:t>
            </a:r>
            <a:r>
              <a:rPr lang="es-ES" sz="2400" dirty="0" err="1" smtClean="0"/>
              <a:t>Amy</a:t>
            </a:r>
            <a:r>
              <a:rPr lang="es-ES" sz="2400" dirty="0" smtClean="0"/>
              <a:t> Lowell</a:t>
            </a:r>
            <a:endParaRPr lang="es-ES" sz="2400" dirty="0"/>
          </a:p>
          <a:p>
            <a:endParaRPr lang="es-ES" dirty="0"/>
          </a:p>
        </p:txBody>
      </p:sp>
    </p:spTree>
    <p:extLst>
      <p:ext uri="{BB962C8B-B14F-4D97-AF65-F5344CB8AC3E}">
        <p14:creationId xmlns:p14="http://schemas.microsoft.com/office/powerpoint/2010/main" val="332747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94054"/>
            <a:ext cx="7520940" cy="4486424"/>
          </a:xfrm>
        </p:spPr>
        <p:txBody>
          <a:bodyPr/>
          <a:lstStyle/>
          <a:p>
            <a:r>
              <a:rPr lang="es-ES" sz="2800" dirty="0"/>
              <a:t>o</a:t>
            </a:r>
            <a:r>
              <a:rPr lang="nl-NL" sz="2800" dirty="0" err="1" smtClean="0"/>
              <a:t>nomatopoeia</a:t>
            </a:r>
            <a:r>
              <a:rPr lang="nl-NL" sz="2800" dirty="0" smtClean="0"/>
              <a:t>- a </a:t>
            </a:r>
            <a:r>
              <a:rPr lang="nl-NL" sz="2800" dirty="0" err="1" smtClean="0"/>
              <a:t>figure</a:t>
            </a:r>
            <a:r>
              <a:rPr lang="nl-NL" sz="2800" dirty="0" smtClean="0"/>
              <a:t> of speech </a:t>
            </a:r>
            <a:r>
              <a:rPr lang="en-US" sz="2800" dirty="0"/>
              <a:t>in which the sound of a word imitates its </a:t>
            </a:r>
            <a:r>
              <a:rPr lang="en-US" sz="2800" dirty="0" smtClean="0"/>
              <a:t>sense. (like </a:t>
            </a:r>
            <a:r>
              <a:rPr lang="en-US" sz="2800" dirty="0" err="1" smtClean="0"/>
              <a:t>choo-choo</a:t>
            </a:r>
            <a:r>
              <a:rPr lang="en-US" sz="2800" dirty="0" smtClean="0"/>
              <a:t>, hiss, and buzz).</a:t>
            </a:r>
          </a:p>
          <a:p>
            <a:endParaRPr lang="en-US" sz="2800" dirty="0"/>
          </a:p>
          <a:p>
            <a:r>
              <a:rPr lang="en-US" sz="2800" dirty="0"/>
              <a:t>“boom of the tingling strings” </a:t>
            </a:r>
            <a:endParaRPr lang="en-US" sz="2800" dirty="0" smtClean="0"/>
          </a:p>
          <a:p>
            <a:endParaRPr lang="en-US" sz="2800" dirty="0"/>
          </a:p>
          <a:p>
            <a:endParaRPr lang="en-US" sz="2800" dirty="0" smtClean="0"/>
          </a:p>
          <a:p>
            <a:r>
              <a:rPr lang="es-ES" sz="2800" dirty="0" smtClean="0"/>
              <a:t>-f</a:t>
            </a:r>
            <a:r>
              <a:rPr lang="nl-NL" sz="2800" dirty="0" err="1" smtClean="0"/>
              <a:t>rom</a:t>
            </a:r>
            <a:r>
              <a:rPr lang="nl-NL" sz="2800" dirty="0" smtClean="0"/>
              <a:t> “Piano” </a:t>
            </a:r>
            <a:r>
              <a:rPr lang="nl-NL" sz="2800" dirty="0" err="1" smtClean="0"/>
              <a:t>by</a:t>
            </a:r>
            <a:r>
              <a:rPr lang="nl-NL" sz="2800" dirty="0" smtClean="0"/>
              <a:t> D.H. Lawrence</a:t>
            </a:r>
            <a:endParaRPr lang="nl-NL" sz="2800" dirty="0"/>
          </a:p>
          <a:p>
            <a:endParaRPr lang="es-ES" dirty="0"/>
          </a:p>
        </p:txBody>
      </p:sp>
    </p:spTree>
    <p:extLst>
      <p:ext uri="{BB962C8B-B14F-4D97-AF65-F5344CB8AC3E}">
        <p14:creationId xmlns:p14="http://schemas.microsoft.com/office/powerpoint/2010/main" val="172445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sz="2800" dirty="0"/>
              <a:t>f</a:t>
            </a:r>
            <a:r>
              <a:rPr lang="es-ES" sz="2800" dirty="0" smtClean="0"/>
              <a:t>igure of </a:t>
            </a:r>
            <a:r>
              <a:rPr lang="es-ES" sz="2800" dirty="0" err="1" smtClean="0"/>
              <a:t>speech</a:t>
            </a:r>
            <a:r>
              <a:rPr lang="es-ES" sz="2800" dirty="0" smtClean="0"/>
              <a:t>- </a:t>
            </a:r>
            <a:r>
              <a:rPr lang="en-US" sz="2800" dirty="0"/>
              <a:t>a</a:t>
            </a:r>
            <a:r>
              <a:rPr lang="en-US" sz="2800" dirty="0" smtClean="0"/>
              <a:t>n </a:t>
            </a:r>
            <a:r>
              <a:rPr lang="en-US" sz="2800" dirty="0"/>
              <a:t>expressive, nonliteral use of language</a:t>
            </a:r>
            <a:r>
              <a:rPr lang="en-US" sz="2800" dirty="0" smtClean="0"/>
              <a:t>.</a:t>
            </a:r>
          </a:p>
          <a:p>
            <a:endParaRPr lang="en-US" sz="2800" dirty="0" smtClean="0"/>
          </a:p>
          <a:p>
            <a:r>
              <a:rPr lang="en-US" sz="2800" dirty="0" smtClean="0"/>
              <a:t>Examples are hyperbole (exaggeration), metaphor, or simile</a:t>
            </a:r>
            <a:endParaRPr lang="es-ES" sz="2800" dirty="0"/>
          </a:p>
        </p:txBody>
      </p:sp>
    </p:spTree>
    <p:extLst>
      <p:ext uri="{BB962C8B-B14F-4D97-AF65-F5344CB8AC3E}">
        <p14:creationId xmlns:p14="http://schemas.microsoft.com/office/powerpoint/2010/main" val="151474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246976"/>
            <a:ext cx="7520940" cy="4433501"/>
          </a:xfrm>
        </p:spPr>
        <p:txBody>
          <a:bodyPr>
            <a:normAutofit lnSpcReduction="10000"/>
          </a:bodyPr>
          <a:lstStyle/>
          <a:p>
            <a:r>
              <a:rPr lang="es-ES" sz="2800" dirty="0" err="1" smtClean="0"/>
              <a:t>Simile</a:t>
            </a:r>
            <a:r>
              <a:rPr lang="es-ES" sz="2800" dirty="0" smtClean="0"/>
              <a:t>- a </a:t>
            </a:r>
            <a:r>
              <a:rPr lang="es-ES" sz="2800" dirty="0" err="1" smtClean="0"/>
              <a:t>comparison</a:t>
            </a:r>
            <a:r>
              <a:rPr lang="es-ES" sz="2800" dirty="0" smtClean="0"/>
              <a:t> </a:t>
            </a:r>
            <a:r>
              <a:rPr lang="es-ES" sz="2800" dirty="0" err="1" smtClean="0"/>
              <a:t>made</a:t>
            </a:r>
            <a:r>
              <a:rPr lang="es-ES" sz="2800" dirty="0" smtClean="0"/>
              <a:t> </a:t>
            </a:r>
            <a:r>
              <a:rPr lang="es-ES" sz="2800" dirty="0" err="1" smtClean="0"/>
              <a:t>with</a:t>
            </a:r>
            <a:r>
              <a:rPr lang="en-US" sz="2800" dirty="0" smtClean="0"/>
              <a:t> </a:t>
            </a:r>
            <a:r>
              <a:rPr lang="en-US" sz="2800" dirty="0"/>
              <a:t>“as,” “like,” or “than.</a:t>
            </a:r>
            <a:r>
              <a:rPr lang="en-US" sz="2800" dirty="0" smtClean="0"/>
              <a:t>”</a:t>
            </a:r>
          </a:p>
          <a:p>
            <a:endParaRPr lang="en-US" sz="2800" dirty="0"/>
          </a:p>
          <a:p>
            <a:r>
              <a:rPr lang="en-US" sz="2800" dirty="0" smtClean="0"/>
              <a:t>O my </a:t>
            </a:r>
            <a:r>
              <a:rPr lang="en-US" sz="2800" dirty="0" err="1"/>
              <a:t>Luve</a:t>
            </a:r>
            <a:r>
              <a:rPr lang="en-US" sz="2800" dirty="0"/>
              <a:t> is like a red, red rose </a:t>
            </a:r>
          </a:p>
          <a:p>
            <a:r>
              <a:rPr lang="de-DE" sz="2800" dirty="0" err="1" smtClean="0"/>
              <a:t>That’s</a:t>
            </a:r>
            <a:r>
              <a:rPr lang="de-DE" sz="2800" dirty="0" smtClean="0"/>
              <a:t> </a:t>
            </a:r>
            <a:r>
              <a:rPr lang="de-DE" sz="2800" dirty="0" err="1"/>
              <a:t>newly</a:t>
            </a:r>
            <a:r>
              <a:rPr lang="de-DE" sz="2800" dirty="0"/>
              <a:t> </a:t>
            </a:r>
            <a:r>
              <a:rPr lang="de-DE" sz="2800" dirty="0" err="1"/>
              <a:t>sprung</a:t>
            </a:r>
            <a:r>
              <a:rPr lang="de-DE" sz="2800" dirty="0"/>
              <a:t> in June; </a:t>
            </a:r>
          </a:p>
          <a:p>
            <a:r>
              <a:rPr lang="en-US" sz="2800" dirty="0" smtClean="0"/>
              <a:t>O my </a:t>
            </a:r>
            <a:r>
              <a:rPr lang="en-US" sz="2800" dirty="0" err="1"/>
              <a:t>Luve</a:t>
            </a:r>
            <a:r>
              <a:rPr lang="en-US" sz="2800" dirty="0"/>
              <a:t> is like the melody </a:t>
            </a:r>
          </a:p>
          <a:p>
            <a:r>
              <a:rPr lang="en-US" sz="2800" dirty="0" smtClean="0"/>
              <a:t>That’s </a:t>
            </a:r>
            <a:r>
              <a:rPr lang="en-US" sz="2800" dirty="0"/>
              <a:t>sweetly played in tune. </a:t>
            </a:r>
            <a:endParaRPr lang="en-US" sz="2800" dirty="0" smtClean="0"/>
          </a:p>
          <a:p>
            <a:endParaRPr lang="en-US" sz="2800" dirty="0"/>
          </a:p>
          <a:p>
            <a:r>
              <a:rPr lang="en-US" sz="2800" dirty="0" smtClean="0"/>
              <a:t>-from “A Red, Red Rose” by Robert Burns</a:t>
            </a:r>
            <a:endParaRPr lang="es-ES" sz="2800" dirty="0"/>
          </a:p>
        </p:txBody>
      </p:sp>
    </p:spTree>
    <p:extLst>
      <p:ext uri="{BB962C8B-B14F-4D97-AF65-F5344CB8AC3E}">
        <p14:creationId xmlns:p14="http://schemas.microsoft.com/office/powerpoint/2010/main" val="2273090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2960" y="194054"/>
            <a:ext cx="7520940" cy="4486424"/>
          </a:xfrm>
        </p:spPr>
        <p:txBody>
          <a:bodyPr/>
          <a:lstStyle/>
          <a:p>
            <a:r>
              <a:rPr lang="es-ES" sz="2800" dirty="0" err="1" smtClean="0"/>
              <a:t>Metaphor</a:t>
            </a:r>
            <a:r>
              <a:rPr lang="es-ES" sz="2800" dirty="0" smtClean="0"/>
              <a:t>- </a:t>
            </a:r>
            <a:r>
              <a:rPr lang="en-US" sz="2800" dirty="0"/>
              <a:t>A comparison that is made directly (for example, John Keats’s “Beauty is truth, truth beauty” </a:t>
            </a:r>
            <a:r>
              <a:rPr lang="en-US" sz="2800" dirty="0" smtClean="0"/>
              <a:t>from “Ode to a Grecian Urn”) </a:t>
            </a:r>
            <a:r>
              <a:rPr lang="en-US" sz="2800" dirty="0"/>
              <a:t>or less directly (for example, </a:t>
            </a:r>
            <a:r>
              <a:rPr lang="en-US" sz="2800" dirty="0" smtClean="0"/>
              <a:t>Shakespeare’s “marriage of two minds”).</a:t>
            </a:r>
            <a:endParaRPr lang="es-ES" sz="2800" dirty="0"/>
          </a:p>
          <a:p>
            <a:endParaRPr lang="es-ES" dirty="0"/>
          </a:p>
        </p:txBody>
      </p:sp>
    </p:spTree>
    <p:extLst>
      <p:ext uri="{BB962C8B-B14F-4D97-AF65-F5344CB8AC3E}">
        <p14:creationId xmlns:p14="http://schemas.microsoft.com/office/powerpoint/2010/main" val="4067602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Ángulo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Ángulos.thmx</Template>
  <TotalTime>1891</TotalTime>
  <Words>1002</Words>
  <Application>Microsoft Macintosh PowerPoint</Application>
  <PresentationFormat>Presentación en pantalla (4:3)</PresentationFormat>
  <Paragraphs>111</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Ángulos</vt:lpstr>
      <vt:lpstr>The language of poetry</vt:lpstr>
      <vt:lpstr>Tier 3 or subject related vocabulary- Poetry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 of poetry</dc:title>
  <dc:creator>Weston Baker</dc:creator>
  <cp:lastModifiedBy>Weston Baker</cp:lastModifiedBy>
  <cp:revision>20</cp:revision>
  <dcterms:created xsi:type="dcterms:W3CDTF">2015-07-08T22:09:02Z</dcterms:created>
  <dcterms:modified xsi:type="dcterms:W3CDTF">2015-07-13T19:04:46Z</dcterms:modified>
</cp:coreProperties>
</file>